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1194" r:id="rId3"/>
    <p:sldId id="1197" r:id="rId4"/>
    <p:sldId id="1196" r:id="rId5"/>
    <p:sldId id="1195" r:id="rId6"/>
    <p:sldId id="1198" r:id="rId7"/>
    <p:sldId id="1199" r:id="rId8"/>
    <p:sldId id="259" r:id="rId9"/>
    <p:sldId id="1131" r:id="rId10"/>
    <p:sldId id="260" r:id="rId11"/>
    <p:sldId id="1200" r:id="rId12"/>
    <p:sldId id="262" r:id="rId13"/>
    <p:sldId id="267" r:id="rId14"/>
    <p:sldId id="1159" r:id="rId15"/>
    <p:sldId id="1163" r:id="rId16"/>
    <p:sldId id="1146" r:id="rId17"/>
    <p:sldId id="1165" r:id="rId18"/>
    <p:sldId id="1202" r:id="rId19"/>
    <p:sldId id="1189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9972"/>
    <p:restoredTop sz="96327"/>
  </p:normalViewPr>
  <p:slideViewPr>
    <p:cSldViewPr snapToGrid="0">
      <p:cViewPr varScale="1">
        <p:scale>
          <a:sx n="282" d="100"/>
          <a:sy n="282" d="100"/>
        </p:scale>
        <p:origin x="47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34F92D-89DA-134C-BFB2-C965CA7ED11B}" type="datetimeFigureOut">
              <a:rPr lang="en-US" smtClean="0"/>
              <a:t>1/13/24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C0007A-8F44-4841-AD4C-40FA56DDD2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9514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848d79d955_0_21:notes"/>
          <p:cNvSpPr txBox="1">
            <a:spLocks noGrp="1"/>
          </p:cNvSpPr>
          <p:nvPr>
            <p:ph type="body" idx="1"/>
          </p:nvPr>
        </p:nvSpPr>
        <p:spPr>
          <a:xfrm>
            <a:off x="701040" y="26833987"/>
            <a:ext cx="5608320" cy="2541607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6" name="Google Shape;126;g1848d79d955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5322550" y="4233863"/>
            <a:ext cx="37655500" cy="211820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714550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e476c8e58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1e476c8e58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No asymmetry of time - how to reduce to a soundbite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-GB">
                <a:solidFill>
                  <a:schemeClr val="dk1"/>
                </a:solidFill>
              </a:rPr>
              <a:t>Audience soundbites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‘Almost all studies in ml do test-train split’ that’s a bad idea when you have time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5a107e6541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25a107e6541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mention equal # papers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consider replacing w/ diagram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2499017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E1CCF4-678D-96F0-7369-A38E36212D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627EAF-9DAE-D67C-C7CD-EEA309CA19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CE1F80-DC16-70C0-7900-C0190C2F86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1/18/2024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BB8426-01C9-59D4-C060-DFD9B338C5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F5DDA6-A531-AE04-5BAC-2B4E92D80B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6809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DD276-287F-12E4-3341-F22E7E3C90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135C0B8-CD23-32C8-84B4-69E628374B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0A03EC-D027-5987-8475-6CB6EA099B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1/18/2024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1AA966-885E-06B4-9053-2FBA4D829D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11EFD7-7B9C-A230-1F37-7E102D60A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1911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DB594F4-699B-897A-2BD1-1B77AF08F59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EB5C52-8399-5227-2642-8F31CA62AA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452F52-B8D4-484C-195F-90FC801140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1/18/2024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2FD971-1764-6A48-26D9-5ECAA79C42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46050D-58EE-4F3F-599D-A055522D1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2822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15402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3E2C7-7ADD-B280-6464-8BE8CC59D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2EDEEE-6CB8-0C2A-1990-59689A3CD2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55C8F-E641-27FD-54B3-15F113ED78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1/18/2024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0BAC0C-2C24-7AA3-8C01-5239601B3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72C265-2AF9-1867-1F1D-2C5F7D251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0286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D04B7-A5F1-7F43-A651-6CEF872CC6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6729D3-F06D-7F85-6F8E-4215C531EC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F41344-7366-FB37-EF3A-A773DAB525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1/18/2024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9ECAD3-E9A6-1D39-FFAE-6D37CCB803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6A824D-3D79-DA0F-6B03-6A6A29F4D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7925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157FA-AD7A-638A-5CD5-3AC390A73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6EDB6B-E6ED-2BD0-A090-09E5B21C1D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CA8097-7A3F-A7A3-5A83-30F356FFC0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3ED9C6-A952-FF42-6C21-9830534139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1/18/2024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4EA567-1AC4-EA02-8530-0515196E44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99D0FE-C4BD-1142-82D2-1A24CDFDA2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4660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97531-91D6-6118-E260-CDB4FB5B38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74F5FE-E478-0BB2-0485-902F286230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BC9374-E64C-3152-BFBA-CB5B96548A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7B678C7-92C3-7B85-2CCD-EFD70F22970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8B7C6E3-E282-224E-142A-982397B7D5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7E04CB-4638-5804-65A2-9153DEF560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1/18/2024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8ABB871-0916-1E0B-0FF9-8C36366B00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6950939-314E-7939-91EE-F1F1D6E435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8743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6E08D-DAE8-B684-D210-0E5CB1E23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E973E39-0CA3-5EE3-3F28-CF0ECC0CB2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1/18/2024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5FB457-7F59-3A06-238F-963074E2B5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EE9206-7DEA-ABFF-D6C7-BADCAAAD9B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354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575F5F1-5018-607B-891F-D978E3369E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1/18/2024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B5B51E-6EB1-DDF2-E57E-8CB436AA76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8D1AED-D3FA-B230-7265-B793A3B29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2752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E5E05A-1099-8768-12B3-4EF420E78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877437-E334-2FED-251A-8EC3ECA140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454A5A-C88B-550F-A5BA-18AB1F3EF4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192093-3A79-3C46-ECE6-3CE4231407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1/18/2024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982970-F6C4-8512-AB08-2DC85E7D80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7E1808-6266-3565-80B7-F514054E8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0152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05886D-EABA-AA4D-11A8-74442CF591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E853DA4-0706-29A1-33F9-18EAF5318E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70D37C-32B7-21E9-5DA7-5A10FC22AB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2F5167-BB94-9DA3-6A1B-4E7D3C8D55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1/18/2024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6F99E7-77EA-A5AA-D2CF-006FCA955A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2FF49A-DB2F-7094-081C-18CFB1E6C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7706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CCEA47B-4A62-BB7B-A1D5-2E51BDDA6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173EBB-27DF-73EF-6836-F27C537E6C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BACE08-4D19-EAEA-9BA7-3E13813174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1/18/2024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84ECAD-4DAF-AF4B-8101-7F37D99192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AEE8F8-6E6F-4B88-AB48-B3A359038A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29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www.semanticscholar.org/api-gallery/better-together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wchurch/JSALT_Better_Together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E8F5DA-623E-F9D0-0F7E-D8C9F077B1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55531" y="72830"/>
            <a:ext cx="9144000" cy="238760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B3A6C"/>
                </a:solidFill>
                <a:latin typeface="Yantramanav"/>
              </a:rPr>
              <a:t>Better Together: </a:t>
            </a:r>
            <a:br>
              <a:rPr lang="en-US" b="1" dirty="0">
                <a:solidFill>
                  <a:srgbClr val="2B3A6C"/>
                </a:solidFill>
                <a:latin typeface="Yantramanav"/>
              </a:rPr>
            </a:br>
            <a:r>
              <a:rPr lang="en-US" b="1" dirty="0">
                <a:solidFill>
                  <a:srgbClr val="2B3A6C"/>
                </a:solidFill>
                <a:latin typeface="Yantramanav"/>
              </a:rPr>
              <a:t>Text + Context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818909-9884-D518-A53B-50BCDD43BC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358814"/>
            <a:ext cx="9144000" cy="1655762"/>
          </a:xfrm>
        </p:spPr>
        <p:txBody>
          <a:bodyPr>
            <a:normAutofit/>
          </a:bodyPr>
          <a:lstStyle/>
          <a:p>
            <a:r>
              <a:rPr lang="en-US" i="0" dirty="0">
                <a:solidFill>
                  <a:srgbClr val="2B3A6C"/>
                </a:solidFill>
                <a:effectLst/>
                <a:latin typeface="Yantramanav"/>
              </a:rPr>
              <a:t>Jan 18, 2024</a:t>
            </a:r>
          </a:p>
          <a:p>
            <a:r>
              <a:rPr lang="en-US" dirty="0">
                <a:hlinkClick r:id="rId2"/>
              </a:rPr>
              <a:t>https://www.semanticscholar.org/api-gallery/better-together</a:t>
            </a:r>
            <a:r>
              <a:rPr lang="en-US" dirty="0"/>
              <a:t>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3405C8E-2848-B32C-E1D2-62860D8BC3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056" y="116748"/>
            <a:ext cx="2011230" cy="2011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screenshot of a web page&#10;&#10;Description automatically generated">
            <a:extLst>
              <a:ext uri="{FF2B5EF4-FFF2-40B4-BE49-F238E27FC236}">
                <a16:creationId xmlns:a16="http://schemas.microsoft.com/office/drawing/2014/main" id="{181A7CB8-EF62-BDE7-9A21-FBE13E8D7F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1331" y="3429000"/>
            <a:ext cx="7772400" cy="3510447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3482BB55-1D10-6954-6D4C-6FDA18BCD9DE}"/>
              </a:ext>
            </a:extLst>
          </p:cNvPr>
          <p:cNvSpPr/>
          <p:nvPr/>
        </p:nvSpPr>
        <p:spPr>
          <a:xfrm>
            <a:off x="7765643" y="6261163"/>
            <a:ext cx="972958" cy="36936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09891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0BB6FE-00A2-2EED-2ACB-26AAB003B7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6000" dirty="0"/>
              <a:t>Better Together:</a:t>
            </a:r>
            <a:br>
              <a:rPr lang="en-US" dirty="0"/>
            </a:br>
            <a:r>
              <a:rPr lang="en-US" dirty="0"/>
              <a:t>Text (Titles, Abstracts, Body); Context (Citations)</a:t>
            </a:r>
          </a:p>
        </p:txBody>
      </p:sp>
      <p:pic>
        <p:nvPicPr>
          <p:cNvPr id="5" name="Content Placeholder 4" descr="A picture containing text, screenshot&#10;&#10;Description automatically generated">
            <a:extLst>
              <a:ext uri="{FF2B5EF4-FFF2-40B4-BE49-F238E27FC236}">
                <a16:creationId xmlns:a16="http://schemas.microsoft.com/office/drawing/2014/main" id="{569A0BF9-7E0A-BD1F-883F-22756708D5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4393" y="1825625"/>
            <a:ext cx="9743213" cy="4351338"/>
          </a:xfr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E6021C20-D7D5-98F6-F372-7549C03C78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1/18/2024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4477A1-06C8-D542-F94E-8F11E4CC9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10</a:t>
            </a:fld>
            <a:endParaRPr lang="en-US"/>
          </a:p>
        </p:txBody>
      </p:sp>
      <p:sp>
        <p:nvSpPr>
          <p:cNvPr id="3" name="Google Shape;192;p14">
            <a:extLst>
              <a:ext uri="{FF2B5EF4-FFF2-40B4-BE49-F238E27FC236}">
                <a16:creationId xmlns:a16="http://schemas.microsoft.com/office/drawing/2014/main" id="{ED46BE33-B7CB-DFF8-D4FD-9A1C26716476}"/>
              </a:ext>
            </a:extLst>
          </p:cNvPr>
          <p:cNvSpPr/>
          <p:nvPr/>
        </p:nvSpPr>
        <p:spPr>
          <a:xfrm>
            <a:off x="904461" y="6015831"/>
            <a:ext cx="2610677" cy="681037"/>
          </a:xfrm>
          <a:prstGeom prst="wedgeRoundRectCallout">
            <a:avLst>
              <a:gd name="adj1" fmla="val -8116"/>
              <a:gd name="adj2" fmla="val -108897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Specter, </a:t>
            </a:r>
            <a:r>
              <a:rPr lang="en-US" sz="2400" dirty="0" err="1">
                <a:solidFill>
                  <a:schemeClr val="lt1"/>
                </a:solidFill>
                <a:latin typeface="Arial"/>
                <a:cs typeface="Arial"/>
                <a:sym typeface="Arial"/>
              </a:rPr>
              <a:t>SciNCL</a:t>
            </a:r>
            <a:endParaRPr sz="2400" dirty="0"/>
          </a:p>
        </p:txBody>
      </p:sp>
      <p:sp>
        <p:nvSpPr>
          <p:cNvPr id="4" name="Google Shape;192;p14">
            <a:extLst>
              <a:ext uri="{FF2B5EF4-FFF2-40B4-BE49-F238E27FC236}">
                <a16:creationId xmlns:a16="http://schemas.microsoft.com/office/drawing/2014/main" id="{558819C9-A622-E2DB-2A67-EC2B4AA0E0EE}"/>
              </a:ext>
            </a:extLst>
          </p:cNvPr>
          <p:cNvSpPr/>
          <p:nvPr/>
        </p:nvSpPr>
        <p:spPr>
          <a:xfrm>
            <a:off x="3901332" y="6015830"/>
            <a:ext cx="1666462" cy="681037"/>
          </a:xfrm>
          <a:prstGeom prst="wedgeRoundRectCallout">
            <a:avLst>
              <a:gd name="adj1" fmla="val -8116"/>
              <a:gd name="adj2" fmla="val -108897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ProNE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1680627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F7875-47B9-204B-2260-9D16BBD602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Standard benchmarks are small, static and clean</a:t>
            </a:r>
          </a:p>
        </p:txBody>
      </p:sp>
      <p:pic>
        <p:nvPicPr>
          <p:cNvPr id="7" name="Content Placeholder 6" descr="A table with text on it&#10;&#10;Description automatically generated">
            <a:extLst>
              <a:ext uri="{FF2B5EF4-FFF2-40B4-BE49-F238E27FC236}">
                <a16:creationId xmlns:a16="http://schemas.microsoft.com/office/drawing/2014/main" id="{A50FAA45-B714-689E-1287-C125789874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4255"/>
          <a:stretch/>
        </p:blipFill>
        <p:spPr>
          <a:xfrm>
            <a:off x="1692774" y="1351154"/>
            <a:ext cx="8806452" cy="534473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35880E-7AFD-1FFA-C059-2797D63AF0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1/18/2024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28220F-6168-1FDB-EC29-C100F3A7EA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6264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6B95E0F-C147-749D-5B0E-838CA5C3C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5865" y="136525"/>
            <a:ext cx="4427034" cy="1325563"/>
          </a:xfrm>
        </p:spPr>
        <p:txBody>
          <a:bodyPr/>
          <a:lstStyle/>
          <a:p>
            <a:r>
              <a:rPr lang="en-US" dirty="0"/>
              <a:t>Metcalfe’s Law</a:t>
            </a:r>
            <a:br>
              <a:rPr lang="en-US" dirty="0"/>
            </a:br>
            <a:r>
              <a:rPr lang="en-US" dirty="0"/>
              <a:t>(Network Effects)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CA74963E-AB80-B5CC-EE3E-6C40FD445F24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2676292" y="1516716"/>
                <a:ext cx="8987883" cy="5204759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History: 3Com was selling small networks</a:t>
                </a:r>
              </a:p>
              <a:p>
                <a:pPr lvl="1"/>
                <a:r>
                  <a:rPr lang="en-US" dirty="0"/>
                  <a:t>3 = 1 printer + 2 computers</a:t>
                </a:r>
              </a:p>
              <a:p>
                <a:pPr lvl="1"/>
                <a:r>
                  <a:rPr lang="en-US" dirty="0"/>
                  <a:t>Metcalfe argued they should sell bigger networks</a:t>
                </a:r>
              </a:p>
              <a:p>
                <a:pPr lvl="2"/>
                <a:r>
                  <a:rPr lang="en-US" dirty="0"/>
                  <a:t>(and more 3Com products)</a:t>
                </a:r>
              </a:p>
              <a:p>
                <a:pPr lvl="2"/>
                <a:r>
                  <a:rPr lang="en-US" dirty="0"/>
                  <a:t>because of economies of scale</a:t>
                </a:r>
              </a:p>
              <a:p>
                <a:r>
                  <a:rPr lang="en-US" dirty="0"/>
                  <a:t>Economy of Scale:</a:t>
                </a:r>
              </a:p>
              <a:p>
                <a:pPr lvl="1"/>
                <a:r>
                  <a:rPr lang="en-US" dirty="0"/>
                  <a:t>Benefits scale faster than costs</a:t>
                </a:r>
              </a:p>
              <a:p>
                <a:pPr lvl="2"/>
                <a:r>
                  <a:rPr lang="en-US" dirty="0"/>
                  <a:t>Benefits: 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Costs: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dirty="0"/>
              </a:p>
              <a:p>
                <a:r>
                  <a:rPr lang="en-US" dirty="0"/>
                  <a:t>Law has been good for AT&amp;T, Google, Social Media</a:t>
                </a:r>
              </a:p>
              <a:p>
                <a:r>
                  <a:rPr lang="en-US" dirty="0"/>
                  <a:t>Hypo: for Academic Search</a:t>
                </a:r>
              </a:p>
              <a:p>
                <a:pPr lvl="1"/>
                <a:r>
                  <a:rPr lang="en-US" dirty="0"/>
                  <a:t>Text/Context trade-off depends on scale</a:t>
                </a:r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CA74963E-AB80-B5CC-EE3E-6C40FD445F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2676292" y="1516716"/>
                <a:ext cx="8987883" cy="5204759"/>
              </a:xfrm>
              <a:blipFill>
                <a:blip r:embed="rId2"/>
                <a:stretch>
                  <a:fillRect l="-1128" t="-19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23CA5BEF-2686-08DD-C766-6F5FDCD3F663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6452" y="136525"/>
            <a:ext cx="2130426" cy="4899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85251D5-3C45-7681-CD11-6D358DD7665E}"/>
              </a:ext>
            </a:extLst>
          </p:cNvPr>
          <p:cNvSpPr txBox="1"/>
          <p:nvPr/>
        </p:nvSpPr>
        <p:spPr>
          <a:xfrm>
            <a:off x="5637810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8DFF2231-C5FA-81BD-077C-1E3AE68956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1/18/2024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5C9ADA1-B61D-9CAB-D6C7-FA4FB4353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12</a:t>
            </a:fld>
            <a:endParaRPr lang="en-US"/>
          </a:p>
        </p:txBody>
      </p:sp>
      <p:pic>
        <p:nvPicPr>
          <p:cNvPr id="2" name="Picture 2" descr="Mark Wilson/Getty Images">
            <a:extLst>
              <a:ext uri="{FF2B5EF4-FFF2-40B4-BE49-F238E27FC236}">
                <a16:creationId xmlns:a16="http://schemas.microsoft.com/office/drawing/2014/main" id="{B1120AD7-1C91-99E9-5C2C-A1A18657DB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468"/>
            <a:ext cx="2503778" cy="3241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1113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7" descr="A picture containing text, font, screenshot, circle&#10;&#10;Description automatically generated">
            <a:extLst>
              <a:ext uri="{FF2B5EF4-FFF2-40B4-BE49-F238E27FC236}">
                <a16:creationId xmlns:a16="http://schemas.microsoft.com/office/drawing/2014/main" id="{9A52255F-0D17-9B34-ABF0-F056C772FE0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082800"/>
            <a:ext cx="5345394" cy="372291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9C06370-1EE8-8CFD-2B64-E9CD8FCA3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Realities (Dirty): Missing Values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833ED5-92B8-C58E-F7A3-1AE4A7906E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1/18/2024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20A1D3-7F02-5CA4-60B2-EDFE8C385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13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273082DD-D5DC-2D1A-9336-E26E0D2948F1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337930" y="1825625"/>
                <a:ext cx="5681870" cy="4351338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3200" dirty="0"/>
                  <a:t>: papers with abstracts,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endParaRPr lang="en-US" sz="3200" dirty="0"/>
              </a:p>
              <a:p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sz="3200" dirty="0"/>
                  <a:t>: papers with links,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endParaRPr lang="en-US" sz="3200" dirty="0"/>
              </a:p>
              <a:p>
                <a:endParaRPr lang="en-US" sz="3200" dirty="0"/>
              </a:p>
              <a:p>
                <a:r>
                  <a:rPr lang="en-US" sz="3200" dirty="0"/>
                  <a:t>Opportunity:</a:t>
                </a:r>
                <a14:m>
                  <m:oMath xmlns:m="http://schemas.openxmlformats.org/officeDocument/2006/math"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</m:oMath>
                </a14:m>
                <a:endParaRPr lang="en-US" sz="3200" b="0" dirty="0">
                  <a:ea typeface="Cambria Math" panose="02040503050406030204" pitchFamily="18" charset="0"/>
                </a:endParaRPr>
              </a:p>
              <a:p>
                <a:pPr lvl="1"/>
                <a:r>
                  <a:rPr lang="en-US" sz="2800" dirty="0">
                    <a:ea typeface="Cambria Math" panose="02040503050406030204" pitchFamily="18" charset="0"/>
                  </a:rPr>
                  <a:t>Prior work targets small subset</a:t>
                </a:r>
                <a:endParaRPr lang="en-US" sz="2800" b="0" dirty="0">
                  <a:ea typeface="Cambria Math" panose="02040503050406030204" pitchFamily="18" charset="0"/>
                </a:endParaRPr>
              </a:p>
              <a:p>
                <a:pPr lvl="2"/>
                <a:r>
                  <a:rPr lang="en-US" sz="2400" dirty="0"/>
                  <a:t>Specter: designed for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sz="2400" dirty="0"/>
              </a:p>
              <a:p>
                <a:pPr lvl="2"/>
                <a:r>
                  <a:rPr lang="en-US" sz="2400" dirty="0"/>
                  <a:t>GNNs: designed for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∩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273082DD-D5DC-2D1A-9336-E26E0D2948F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337930" y="1825625"/>
                <a:ext cx="5681870" cy="4351338"/>
              </a:xfrm>
              <a:blipFill>
                <a:blip r:embed="rId3"/>
                <a:stretch>
                  <a:fillRect l="-2450" t="-29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F61A9CC4-3898-A355-474D-2133C9B5BD2C}"/>
              </a:ext>
            </a:extLst>
          </p:cNvPr>
          <p:cNvSpPr txBox="1"/>
          <p:nvPr/>
        </p:nvSpPr>
        <p:spPr>
          <a:xfrm>
            <a:off x="5640456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CF8BB7-08D2-F323-9BE9-126C4251418D}"/>
              </a:ext>
            </a:extLst>
          </p:cNvPr>
          <p:cNvSpPr txBox="1"/>
          <p:nvPr/>
        </p:nvSpPr>
        <p:spPr>
          <a:xfrm>
            <a:off x="10483335" y="3467201"/>
            <a:ext cx="1034259" cy="954107"/>
          </a:xfrm>
          <a:prstGeom prst="rect">
            <a:avLst/>
          </a:prstGeom>
          <a:solidFill>
            <a:srgbClr val="FFFF00"/>
          </a:solidFill>
          <a:ln w="3810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Other</a:t>
            </a:r>
          </a:p>
          <a:p>
            <a:pPr algn="ctr"/>
            <a:r>
              <a:rPr lang="en-US" sz="2800" dirty="0"/>
              <a:t>31%</a:t>
            </a:r>
          </a:p>
        </p:txBody>
      </p:sp>
    </p:spTree>
    <p:extLst>
      <p:ext uri="{BB962C8B-B14F-4D97-AF65-F5344CB8AC3E}">
        <p14:creationId xmlns:p14="http://schemas.microsoft.com/office/powerpoint/2010/main" val="8666751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7" descr="A picture containing text, font, screenshot, circle&#10;&#10;Description automatically generated">
            <a:extLst>
              <a:ext uri="{FF2B5EF4-FFF2-40B4-BE49-F238E27FC236}">
                <a16:creationId xmlns:a16="http://schemas.microsoft.com/office/drawing/2014/main" id="{0D94F716-065B-59E8-9FBD-C468A883CC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0442" y="2812774"/>
            <a:ext cx="5451411" cy="3796747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CEF51253-8CE0-7272-45D6-EB13B5069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Better-Together Conjectures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28194D99-7B84-224B-9249-7F0C3B7AB3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Multiple representations are helpful </a:t>
            </a:r>
          </a:p>
          <a:p>
            <a:pPr lvl="1"/>
            <a:r>
              <a:rPr lang="en-US" sz="3200" dirty="0"/>
              <a:t>for missing values (and bad values)</a:t>
            </a:r>
          </a:p>
          <a:p>
            <a:pPr lvl="2"/>
            <a:r>
              <a:rPr lang="en-US" sz="2800" dirty="0"/>
              <a:t>If abstracts are missing, use links</a:t>
            </a:r>
          </a:p>
          <a:p>
            <a:pPr lvl="2"/>
            <a:r>
              <a:rPr lang="en-US" sz="2800" dirty="0"/>
              <a:t>If links are missing, use abstracts</a:t>
            </a:r>
          </a:p>
          <a:p>
            <a:pPr lvl="1"/>
            <a:r>
              <a:rPr lang="en-US" sz="3200" dirty="0"/>
              <a:t>and for graphs of different sizes</a:t>
            </a:r>
          </a:p>
          <a:p>
            <a:pPr lvl="2"/>
            <a:r>
              <a:rPr lang="en-US" sz="2800" dirty="0"/>
              <a:t>When graphs are small:</a:t>
            </a:r>
          </a:p>
          <a:p>
            <a:pPr lvl="3"/>
            <a:r>
              <a:rPr lang="en-US" sz="2400" dirty="0"/>
              <a:t>Text &gt;&gt; Links</a:t>
            </a:r>
          </a:p>
          <a:p>
            <a:pPr lvl="2"/>
            <a:r>
              <a:rPr lang="en-US" sz="2800" dirty="0"/>
              <a:t>when graphs are large:</a:t>
            </a:r>
          </a:p>
          <a:p>
            <a:pPr lvl="3"/>
            <a:r>
              <a:rPr lang="en-US" sz="2400" dirty="0"/>
              <a:t>Links &gt;&gt; Text (Metcalfe’s Law)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42FCDDF-CF44-6FB0-1E66-7646337900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1/18/2024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3E1D7B9-35C6-2D10-8022-883EE1586D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826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9" name="Google Shape;109;p20"/>
          <p:cNvGraphicFramePr/>
          <p:nvPr/>
        </p:nvGraphicFramePr>
        <p:xfrm>
          <a:off x="70700" y="1056767"/>
          <a:ext cx="5811300" cy="426692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7333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62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150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0956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idx</a:t>
                      </a: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>
                          <a:solidFill>
                            <a:schemeClr val="dk1"/>
                          </a:solidFill>
                        </a:rPr>
                        <a:t>Pub Year</a:t>
                      </a:r>
                      <a:endParaRPr sz="2400">
                        <a:solidFill>
                          <a:schemeClr val="dk1"/>
                        </a:solidFill>
                      </a:endParaRPr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dirty="0"/>
                        <a:t>Paper Title</a:t>
                      </a:r>
                      <a:endParaRPr sz="1600" dirty="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956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1</a:t>
                      </a: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2400">
                          <a:solidFill>
                            <a:schemeClr val="dk1"/>
                          </a:solidFill>
                        </a:rPr>
                        <a:t>2018</a:t>
                      </a: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/>
                        <a:t>[...] Photofragment imaging</a:t>
                      </a:r>
                      <a:endParaRPr sz="160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956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2</a:t>
                      </a: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2016</a:t>
                      </a: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/>
                        <a:t>Convenient probe of S(1D2)[...]</a:t>
                      </a:r>
                      <a:endParaRPr sz="160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956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3</a:t>
                      </a: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2005</a:t>
                      </a: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/>
                        <a:t>Megapixel ion imaging [...]</a:t>
                      </a:r>
                      <a:endParaRPr sz="160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956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4</a:t>
                      </a: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2003</a:t>
                      </a: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dirty="0"/>
                        <a:t>Direct current slice imaging [...]</a:t>
                      </a:r>
                      <a:endParaRPr sz="1600" dirty="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0956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5</a:t>
                      </a: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1995</a:t>
                      </a: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/>
                        <a:t>profiles of Cl(2Pj) photofragments [...]</a:t>
                      </a:r>
                      <a:endParaRPr sz="160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0956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6</a:t>
                      </a: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1988</a:t>
                      </a: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dirty="0"/>
                        <a:t>Adiabatic dissociation of [...]</a:t>
                      </a:r>
                      <a:endParaRPr sz="1600" dirty="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110" name="Google Shape;11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13504" y="4077849"/>
            <a:ext cx="6096001" cy="2497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13501" y="1056767"/>
            <a:ext cx="6096001" cy="2205643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20"/>
          <p:cNvSpPr txBox="1"/>
          <p:nvPr/>
        </p:nvSpPr>
        <p:spPr>
          <a:xfrm>
            <a:off x="70700" y="344468"/>
            <a:ext cx="5597200" cy="656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GB" sz="2667" dirty="0"/>
              <a:t>Example: 1 cites 2, 2 cites 3, … 5 cites 6</a:t>
            </a:r>
            <a:endParaRPr sz="2667" dirty="0"/>
          </a:p>
        </p:txBody>
      </p:sp>
      <p:sp>
        <p:nvSpPr>
          <p:cNvPr id="113" name="Google Shape;113;p20"/>
          <p:cNvSpPr txBox="1"/>
          <p:nvPr/>
        </p:nvSpPr>
        <p:spPr>
          <a:xfrm>
            <a:off x="6013501" y="344468"/>
            <a:ext cx="5752267" cy="656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GB" sz="2667" dirty="0"/>
              <a:t>Traditional </a:t>
            </a:r>
            <a:r>
              <a:rPr lang="en-GB" sz="2667" dirty="0">
                <a:solidFill>
                  <a:srgbClr val="93C47D"/>
                </a:solidFill>
              </a:rPr>
              <a:t>Train</a:t>
            </a:r>
            <a:r>
              <a:rPr lang="en-GB" sz="2667" dirty="0"/>
              <a:t>-</a:t>
            </a:r>
            <a:r>
              <a:rPr lang="en-GB" sz="2667" dirty="0">
                <a:solidFill>
                  <a:srgbClr val="A4C2F4"/>
                </a:solidFill>
              </a:rPr>
              <a:t>Test</a:t>
            </a:r>
            <a:r>
              <a:rPr lang="en-GB" sz="2667" dirty="0"/>
              <a:t> Split (Non-Causal)</a:t>
            </a:r>
            <a:endParaRPr sz="2667" dirty="0"/>
          </a:p>
        </p:txBody>
      </p:sp>
      <p:sp>
        <p:nvSpPr>
          <p:cNvPr id="114" name="Google Shape;114;p20"/>
          <p:cNvSpPr txBox="1"/>
          <p:nvPr/>
        </p:nvSpPr>
        <p:spPr>
          <a:xfrm>
            <a:off x="6096000" y="3569634"/>
            <a:ext cx="5811200" cy="656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GB" sz="2667" dirty="0"/>
              <a:t>Proposed </a:t>
            </a:r>
            <a:r>
              <a:rPr lang="en-GB" sz="2667" dirty="0">
                <a:solidFill>
                  <a:srgbClr val="93C47D"/>
                </a:solidFill>
              </a:rPr>
              <a:t>Train</a:t>
            </a:r>
            <a:r>
              <a:rPr lang="en-GB" sz="2667" dirty="0"/>
              <a:t>-</a:t>
            </a:r>
            <a:r>
              <a:rPr lang="en-GB" sz="2667" dirty="0">
                <a:solidFill>
                  <a:srgbClr val="A4C2F4"/>
                </a:solidFill>
              </a:rPr>
              <a:t>Test</a:t>
            </a:r>
            <a:r>
              <a:rPr lang="en-GB" sz="2667" dirty="0"/>
              <a:t> Splits (Causal)</a:t>
            </a:r>
            <a:endParaRPr sz="2667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016090-8E97-5523-0330-0EF467C1B8A1}"/>
              </a:ext>
            </a:extLst>
          </p:cNvPr>
          <p:cNvSpPr txBox="1"/>
          <p:nvPr/>
        </p:nvSpPr>
        <p:spPr>
          <a:xfrm>
            <a:off x="3038061" y="3247647"/>
            <a:ext cx="61026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effectLst/>
              </a:rPr>
              <a:t> 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0E2822D-352C-73FE-0630-0F8C4FA2C8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15</a:t>
            </a:fld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" grpId="0"/>
      <p:bldP spid="11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F2488-F2C6-E151-159E-E21CAE795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Opportunities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1A0DA1A-F903-E527-BB01-3DA51538A7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Scale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2777525-5F99-C979-2B38-6FF5B9D45AA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Many benchmarks return a single number (figure of merit)</a:t>
            </a:r>
          </a:p>
          <a:p>
            <a:pPr lvl="1"/>
            <a:r>
              <a:rPr lang="en-US" dirty="0"/>
              <a:t>How does performance scale </a:t>
            </a:r>
          </a:p>
          <a:p>
            <a:pPr lvl="1"/>
            <a:r>
              <a:rPr lang="en-US" dirty="0"/>
              <a:t>with the size of the problem?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0A9A398-389C-8C0C-E082-2B9F029595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Forecasting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0CED5F1-A8FF-235F-7D4B-4EA18A2431A2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Standard test/train splits</a:t>
            </a:r>
          </a:p>
          <a:p>
            <a:pPr lvl="1"/>
            <a:r>
              <a:rPr lang="en-US" dirty="0"/>
              <a:t>More relevant to interpolation</a:t>
            </a:r>
          </a:p>
          <a:p>
            <a:pPr lvl="1"/>
            <a:r>
              <a:rPr lang="en-US" dirty="0"/>
              <a:t>than extrapolation</a:t>
            </a:r>
          </a:p>
          <a:p>
            <a:r>
              <a:rPr lang="en-US" dirty="0"/>
              <a:t>Time is asymmetric</a:t>
            </a:r>
          </a:p>
          <a:p>
            <a:pPr lvl="1"/>
            <a:r>
              <a:rPr lang="en-US" i="1" dirty="0"/>
              <a:t>It is difficult to make predictions</a:t>
            </a:r>
          </a:p>
          <a:p>
            <a:pPr lvl="1"/>
            <a:r>
              <a:rPr lang="en-US" i="1" dirty="0"/>
              <a:t>especially about the future</a:t>
            </a:r>
          </a:p>
          <a:p>
            <a:pPr lvl="2"/>
            <a:r>
              <a:rPr lang="en-US" dirty="0"/>
              <a:t>-- Yogi Berra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8D5864-8B1B-72F3-BDCE-DAF935F234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1/18/2024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B94AA9-7484-33FE-5314-FBF9E1F8E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3492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-GB" b="1" dirty="0"/>
              <a:t>Assign 200M papers to 100 bins (by time)</a:t>
            </a:r>
            <a:endParaRPr dirty="0"/>
          </a:p>
        </p:txBody>
      </p:sp>
      <p:sp>
        <p:nvSpPr>
          <p:cNvPr id="74" name="Google Shape;74;p16"/>
          <p:cNvSpPr txBox="1">
            <a:spLocks noGrp="1"/>
          </p:cNvSpPr>
          <p:nvPr>
            <p:ph type="body" idx="1"/>
          </p:nvPr>
        </p:nvSpPr>
        <p:spPr>
          <a:xfrm>
            <a:off x="415600" y="1394551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lnSpc>
                <a:spcPct val="125454"/>
              </a:lnSpc>
              <a:buChar char="-"/>
            </a:pPr>
            <a:r>
              <a:rPr lang="en-GB" dirty="0"/>
              <a:t>Sort 200M papers by publication date</a:t>
            </a:r>
          </a:p>
          <a:p>
            <a:pPr>
              <a:lnSpc>
                <a:spcPct val="125454"/>
              </a:lnSpc>
              <a:buChar char="-"/>
            </a:pPr>
            <a:r>
              <a:rPr lang="en-GB" dirty="0"/>
              <a:t>Output: Split papers into 100 bins, with 2M papers/bin</a:t>
            </a:r>
          </a:p>
          <a:p>
            <a:pPr>
              <a:lnSpc>
                <a:spcPct val="125454"/>
              </a:lnSpc>
              <a:buChar char="-"/>
            </a:pPr>
            <a:r>
              <a:rPr lang="en-GB" dirty="0"/>
              <a:t>Because of exponential growth </a:t>
            </a:r>
          </a:p>
          <a:p>
            <a:pPr lvl="1">
              <a:lnSpc>
                <a:spcPct val="125454"/>
              </a:lnSpc>
              <a:buChar char="-"/>
            </a:pPr>
            <a:r>
              <a:rPr lang="en-GB" dirty="0"/>
              <a:t>(literature doubles every 9 years)</a:t>
            </a:r>
          </a:p>
          <a:p>
            <a:pPr lvl="1">
              <a:lnSpc>
                <a:spcPct val="125454"/>
              </a:lnSpc>
              <a:buChar char="-"/>
            </a:pPr>
            <a:r>
              <a:rPr lang="en-GB" dirty="0"/>
              <a:t>older bins span more time, and</a:t>
            </a:r>
          </a:p>
          <a:p>
            <a:pPr lvl="1">
              <a:lnSpc>
                <a:spcPct val="125454"/>
              </a:lnSpc>
              <a:buChar char="-"/>
            </a:pPr>
            <a:r>
              <a:rPr lang="en-GB" dirty="0"/>
              <a:t>newer bins span less time</a:t>
            </a:r>
          </a:p>
        </p:txBody>
      </p:sp>
      <p:grpSp>
        <p:nvGrpSpPr>
          <p:cNvPr id="75" name="Google Shape;75;p16"/>
          <p:cNvGrpSpPr/>
          <p:nvPr/>
        </p:nvGrpSpPr>
        <p:grpSpPr>
          <a:xfrm>
            <a:off x="9238173" y="4445367"/>
            <a:ext cx="1048847" cy="981623"/>
            <a:chOff x="6435507" y="2702575"/>
            <a:chExt cx="10323300" cy="736217"/>
          </a:xfrm>
        </p:grpSpPr>
        <p:sp>
          <p:nvSpPr>
            <p:cNvPr id="76" name="Google Shape;76;p16"/>
            <p:cNvSpPr/>
            <p:nvPr/>
          </p:nvSpPr>
          <p:spPr>
            <a:xfrm>
              <a:off x="6807650" y="3079475"/>
              <a:ext cx="2349300" cy="133500"/>
            </a:xfrm>
            <a:prstGeom prst="rect">
              <a:avLst/>
            </a:prstGeom>
            <a:solidFill>
              <a:srgbClr val="08563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grpSp>
          <p:nvGrpSpPr>
            <p:cNvPr id="77" name="Google Shape;77;p16"/>
            <p:cNvGrpSpPr/>
            <p:nvPr/>
          </p:nvGrpSpPr>
          <p:grpSpPr>
            <a:xfrm>
              <a:off x="6435507" y="2702575"/>
              <a:ext cx="10323300" cy="736217"/>
              <a:chOff x="6435507" y="2702575"/>
              <a:chExt cx="10323300" cy="736217"/>
            </a:xfrm>
          </p:grpSpPr>
          <p:cxnSp>
            <p:nvCxnSpPr>
              <p:cNvPr id="78" name="Google Shape;78;p16"/>
              <p:cNvCxnSpPr/>
              <p:nvPr/>
            </p:nvCxnSpPr>
            <p:spPr>
              <a:xfrm rot="10800000">
                <a:off x="7245212" y="3079392"/>
                <a:ext cx="0" cy="3594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79" name="Google Shape;79;p16"/>
              <p:cNvSpPr txBox="1"/>
              <p:nvPr/>
            </p:nvSpPr>
            <p:spPr>
              <a:xfrm>
                <a:off x="6435507" y="2702575"/>
                <a:ext cx="10323300" cy="37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t" anchorCtr="0">
                <a:noAutofit/>
              </a:bodyPr>
              <a:lstStyle/>
              <a:p>
                <a:pPr algn="ctr">
                  <a:lnSpc>
                    <a:spcPct val="115000"/>
                  </a:lnSpc>
                  <a:spcAft>
                    <a:spcPts val="2133"/>
                  </a:spcAft>
                </a:pPr>
                <a:r>
                  <a:rPr lang="en-GB" sz="1600" b="1">
                    <a:latin typeface="Roboto"/>
                    <a:ea typeface="Roboto"/>
                    <a:cs typeface="Roboto"/>
                    <a:sym typeface="Roboto"/>
                  </a:rPr>
                  <a:t>Bin 99</a:t>
                </a:r>
                <a:endParaRPr sz="1600" b="1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80" name="Google Shape;80;p16"/>
          <p:cNvGrpSpPr/>
          <p:nvPr/>
        </p:nvGrpSpPr>
        <p:grpSpPr>
          <a:xfrm>
            <a:off x="665535" y="4638060"/>
            <a:ext cx="3315971" cy="978899"/>
            <a:chOff x="495991" y="2852490"/>
            <a:chExt cx="2395009" cy="734174"/>
          </a:xfrm>
        </p:grpSpPr>
        <p:sp>
          <p:nvSpPr>
            <p:cNvPr id="81" name="Google Shape;81;p16"/>
            <p:cNvSpPr/>
            <p:nvPr/>
          </p:nvSpPr>
          <p:spPr>
            <a:xfrm>
              <a:off x="932600" y="3079475"/>
              <a:ext cx="1958400" cy="133500"/>
            </a:xfrm>
            <a:prstGeom prst="rect">
              <a:avLst/>
            </a:prstGeom>
            <a:solidFill>
              <a:srgbClr val="0E945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grpSp>
          <p:nvGrpSpPr>
            <p:cNvPr id="82" name="Google Shape;82;p16"/>
            <p:cNvGrpSpPr/>
            <p:nvPr/>
          </p:nvGrpSpPr>
          <p:grpSpPr>
            <a:xfrm>
              <a:off x="495991" y="2852490"/>
              <a:ext cx="871200" cy="734174"/>
              <a:chOff x="495991" y="2852490"/>
              <a:chExt cx="871200" cy="734174"/>
            </a:xfrm>
          </p:grpSpPr>
          <p:sp>
            <p:nvSpPr>
              <p:cNvPr id="83" name="Google Shape;83;p16"/>
              <p:cNvSpPr txBox="1"/>
              <p:nvPr/>
            </p:nvSpPr>
            <p:spPr>
              <a:xfrm>
                <a:off x="495991" y="3215263"/>
                <a:ext cx="871200" cy="37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t" anchorCtr="0">
                <a:noAutofit/>
              </a:bodyPr>
              <a:lstStyle/>
              <a:p>
                <a:pPr algn="ctr">
                  <a:lnSpc>
                    <a:spcPct val="115000"/>
                  </a:lnSpc>
                  <a:spcAft>
                    <a:spcPts val="2133"/>
                  </a:spcAft>
                </a:pPr>
                <a:r>
                  <a:rPr lang="en-GB" sz="1600" b="1" dirty="0">
                    <a:latin typeface="Roboto"/>
                    <a:ea typeface="Roboto"/>
                    <a:cs typeface="Roboto"/>
                    <a:sym typeface="Roboto"/>
                  </a:rPr>
                  <a:t> Bin 0</a:t>
                </a:r>
                <a:endParaRPr sz="1600" b="1" dirty="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cxnSp>
            <p:nvCxnSpPr>
              <p:cNvPr id="84" name="Google Shape;84;p16"/>
              <p:cNvCxnSpPr/>
              <p:nvPr/>
            </p:nvCxnSpPr>
            <p:spPr>
              <a:xfrm>
                <a:off x="927225" y="2852490"/>
                <a:ext cx="0" cy="3594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</p:grpSp>
      <p:sp>
        <p:nvSpPr>
          <p:cNvPr id="85" name="Google Shape;85;p16"/>
          <p:cNvSpPr/>
          <p:nvPr/>
        </p:nvSpPr>
        <p:spPr>
          <a:xfrm>
            <a:off x="5619449" y="4940675"/>
            <a:ext cx="1300639" cy="178000"/>
          </a:xfrm>
          <a:prstGeom prst="rect">
            <a:avLst/>
          </a:prstGeom>
          <a:solidFill>
            <a:srgbClr val="0E945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86" name="Google Shape;86;p16"/>
          <p:cNvSpPr/>
          <p:nvPr/>
        </p:nvSpPr>
        <p:spPr>
          <a:xfrm>
            <a:off x="3981667" y="4947800"/>
            <a:ext cx="1744400" cy="178000"/>
          </a:xfrm>
          <a:prstGeom prst="rect">
            <a:avLst/>
          </a:prstGeom>
          <a:solidFill>
            <a:srgbClr val="08563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grpSp>
        <p:nvGrpSpPr>
          <p:cNvPr id="87" name="Google Shape;87;p16"/>
          <p:cNvGrpSpPr/>
          <p:nvPr/>
        </p:nvGrpSpPr>
        <p:grpSpPr>
          <a:xfrm>
            <a:off x="8611351" y="4947784"/>
            <a:ext cx="410741" cy="479200"/>
            <a:chOff x="2890952" y="3079467"/>
            <a:chExt cx="1958400" cy="359400"/>
          </a:xfrm>
        </p:grpSpPr>
        <p:sp>
          <p:nvSpPr>
            <p:cNvPr id="88" name="Google Shape;88;p16"/>
            <p:cNvSpPr/>
            <p:nvPr/>
          </p:nvSpPr>
          <p:spPr>
            <a:xfrm>
              <a:off x="2890952" y="3079475"/>
              <a:ext cx="1958400" cy="133500"/>
            </a:xfrm>
            <a:prstGeom prst="rect">
              <a:avLst/>
            </a:prstGeom>
            <a:solidFill>
              <a:srgbClr val="08563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cxnSp>
          <p:nvCxnSpPr>
            <p:cNvPr id="89" name="Google Shape;89;p16"/>
            <p:cNvCxnSpPr/>
            <p:nvPr/>
          </p:nvCxnSpPr>
          <p:spPr>
            <a:xfrm rot="10800000">
              <a:off x="2895273" y="3079467"/>
              <a:ext cx="0" cy="3594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cxnSp>
        <p:nvCxnSpPr>
          <p:cNvPr id="90" name="Google Shape;90;p16"/>
          <p:cNvCxnSpPr/>
          <p:nvPr/>
        </p:nvCxnSpPr>
        <p:spPr>
          <a:xfrm rot="10800000">
            <a:off x="3981663" y="4947811"/>
            <a:ext cx="0" cy="4792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91" name="Google Shape;91;p16"/>
          <p:cNvGrpSpPr/>
          <p:nvPr/>
        </p:nvGrpSpPr>
        <p:grpSpPr>
          <a:xfrm>
            <a:off x="9022114" y="4568327"/>
            <a:ext cx="298308" cy="550547"/>
            <a:chOff x="4808316" y="2800065"/>
            <a:chExt cx="1999386" cy="412910"/>
          </a:xfrm>
        </p:grpSpPr>
        <p:sp>
          <p:nvSpPr>
            <p:cNvPr id="92" name="Google Shape;92;p16"/>
            <p:cNvSpPr/>
            <p:nvPr/>
          </p:nvSpPr>
          <p:spPr>
            <a:xfrm>
              <a:off x="4849302" y="3079475"/>
              <a:ext cx="1958400" cy="133500"/>
            </a:xfrm>
            <a:prstGeom prst="rect">
              <a:avLst/>
            </a:prstGeom>
            <a:solidFill>
              <a:srgbClr val="0E945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grpSp>
          <p:nvGrpSpPr>
            <p:cNvPr id="93" name="Google Shape;93;p16"/>
            <p:cNvGrpSpPr/>
            <p:nvPr/>
          </p:nvGrpSpPr>
          <p:grpSpPr>
            <a:xfrm>
              <a:off x="4808316" y="2800065"/>
              <a:ext cx="92400" cy="411825"/>
              <a:chOff x="845575" y="2563700"/>
              <a:chExt cx="92400" cy="411825"/>
            </a:xfrm>
          </p:grpSpPr>
          <p:sp>
            <p:nvSpPr>
              <p:cNvPr id="94" name="Google Shape;94;p16"/>
              <p:cNvSpPr/>
              <p:nvPr/>
            </p:nvSpPr>
            <p:spPr>
              <a:xfrm>
                <a:off x="845575" y="2563700"/>
                <a:ext cx="92400" cy="924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cxnSp>
            <p:nvCxnSpPr>
              <p:cNvPr id="95" name="Google Shape;95;p16"/>
              <p:cNvCxnSpPr/>
              <p:nvPr/>
            </p:nvCxnSpPr>
            <p:spPr>
              <a:xfrm>
                <a:off x="891775" y="2616125"/>
                <a:ext cx="0" cy="3594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</p:grpSp>
      <p:sp>
        <p:nvSpPr>
          <p:cNvPr id="96" name="Google Shape;96;p16"/>
          <p:cNvSpPr txBox="1"/>
          <p:nvPr/>
        </p:nvSpPr>
        <p:spPr>
          <a:xfrm>
            <a:off x="7313533" y="4754600"/>
            <a:ext cx="1048800" cy="1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GB" sz="2400"/>
              <a:t>………</a:t>
            </a:r>
            <a:endParaRPr sz="2400"/>
          </a:p>
        </p:txBody>
      </p:sp>
      <p:sp>
        <p:nvSpPr>
          <p:cNvPr id="97" name="Google Shape;97;p16"/>
          <p:cNvSpPr txBox="1"/>
          <p:nvPr/>
        </p:nvSpPr>
        <p:spPr>
          <a:xfrm>
            <a:off x="4853867" y="5504551"/>
            <a:ext cx="1744400" cy="3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GB" sz="2400"/>
              <a:t>Time</a:t>
            </a:r>
            <a:endParaRPr sz="2400"/>
          </a:p>
        </p:txBody>
      </p:sp>
      <p:cxnSp>
        <p:nvCxnSpPr>
          <p:cNvPr id="98" name="Google Shape;98;p16"/>
          <p:cNvCxnSpPr/>
          <p:nvPr/>
        </p:nvCxnSpPr>
        <p:spPr>
          <a:xfrm>
            <a:off x="5557867" y="5837367"/>
            <a:ext cx="336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9" name="Google Shape;99;p16"/>
          <p:cNvCxnSpPr/>
          <p:nvPr/>
        </p:nvCxnSpPr>
        <p:spPr>
          <a:xfrm rot="10800000">
            <a:off x="5726057" y="4603984"/>
            <a:ext cx="0" cy="4792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" name="Google Shape;613;p55">
            <a:extLst>
              <a:ext uri="{FF2B5EF4-FFF2-40B4-BE49-F238E27FC236}">
                <a16:creationId xmlns:a16="http://schemas.microsoft.com/office/drawing/2014/main" id="{CD3743AB-8F90-C7CC-583E-9F1EF0DFAD9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20422" y="1005884"/>
            <a:ext cx="2890911" cy="340189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62B6088-B323-7027-E6A3-FFBF643EBCF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17</a:t>
            </a:fld>
            <a:endParaRPr lang="en-GB"/>
          </a:p>
        </p:txBody>
      </p:sp>
      <p:sp>
        <p:nvSpPr>
          <p:cNvPr id="4" name="Google Shape;192;p14">
            <a:extLst>
              <a:ext uri="{FF2B5EF4-FFF2-40B4-BE49-F238E27FC236}">
                <a16:creationId xmlns:a16="http://schemas.microsoft.com/office/drawing/2014/main" id="{1B804D0B-09C3-189E-58BC-FB77E5AD115B}"/>
              </a:ext>
            </a:extLst>
          </p:cNvPr>
          <p:cNvSpPr/>
          <p:nvPr/>
        </p:nvSpPr>
        <p:spPr>
          <a:xfrm>
            <a:off x="9134777" y="5386939"/>
            <a:ext cx="2973486" cy="1426714"/>
          </a:xfrm>
          <a:prstGeom prst="wedgeRoundRectCallout">
            <a:avLst>
              <a:gd name="adj1" fmla="val 2972"/>
              <a:gd name="adj2" fmla="val -150968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90% of literature published after I went to grad school </a:t>
            </a:r>
            <a:endParaRPr lang="en-US" sz="2400" dirty="0">
              <a:solidFill>
                <a:schemeClr val="bg1"/>
              </a:solidFill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1715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0C7C67-950C-8838-2352-E780D55909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094139" cy="1325563"/>
          </a:xfrm>
        </p:spPr>
        <p:txBody>
          <a:bodyPr/>
          <a:lstStyle/>
          <a:p>
            <a:r>
              <a:rPr lang="en-US" dirty="0"/>
              <a:t>Experimental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9CC8BC-1A73-A76F-8792-DA763037EA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3037"/>
            <a:ext cx="5170715" cy="4229664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Performance improves </a:t>
            </a:r>
          </a:p>
          <a:p>
            <a:pPr lvl="1"/>
            <a:r>
              <a:rPr lang="en-US" dirty="0"/>
              <a:t>when training set is larger and spans more time</a:t>
            </a:r>
          </a:p>
          <a:p>
            <a:r>
              <a:rPr lang="en-US" dirty="0"/>
              <a:t>Performance degrades </a:t>
            </a:r>
          </a:p>
          <a:p>
            <a:pPr lvl="1"/>
            <a:r>
              <a:rPr lang="en-US" dirty="0"/>
              <a:t>with predictions further and further into the future</a:t>
            </a:r>
          </a:p>
          <a:p>
            <a:r>
              <a:rPr lang="en-US" dirty="0"/>
              <a:t>Because of Metcalfe’s Law </a:t>
            </a:r>
          </a:p>
          <a:p>
            <a:pPr lvl="1"/>
            <a:r>
              <a:rPr lang="en-US" dirty="0"/>
              <a:t>Text/Context trade-off</a:t>
            </a:r>
          </a:p>
          <a:p>
            <a:pPr lvl="2"/>
            <a:r>
              <a:rPr lang="en-US" dirty="0"/>
              <a:t>Depends on scale</a:t>
            </a:r>
          </a:p>
          <a:p>
            <a:pPr lvl="1"/>
            <a:r>
              <a:rPr lang="en-US" dirty="0"/>
              <a:t>Larger graphs favor context</a:t>
            </a:r>
          </a:p>
          <a:p>
            <a:pPr lvl="2"/>
            <a:r>
              <a:rPr lang="en-US" dirty="0" err="1"/>
              <a:t>ProNE</a:t>
            </a:r>
            <a:r>
              <a:rPr lang="en-US" dirty="0"/>
              <a:t>: Spectral clustering on citations</a:t>
            </a:r>
          </a:p>
          <a:p>
            <a:pPr lvl="2"/>
            <a:r>
              <a:rPr lang="en-US" dirty="0"/>
              <a:t>Specter: BERT-like encoding of text</a:t>
            </a:r>
          </a:p>
          <a:p>
            <a:r>
              <a:rPr lang="en-US" dirty="0"/>
              <a:t>Better-Together</a:t>
            </a:r>
          </a:p>
          <a:p>
            <a:pPr lvl="1"/>
            <a:r>
              <a:rPr lang="en-US" dirty="0"/>
              <a:t>Ensembles &gt;&gt; Either by itself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A0DAF4-329F-AAF6-9039-1628095018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1/18/2024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7A5CD4-BEEC-0219-419F-D277AC27F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18</a:t>
            </a:fld>
            <a:endParaRPr lang="en-US"/>
          </a:p>
        </p:txBody>
      </p:sp>
      <p:pic>
        <p:nvPicPr>
          <p:cNvPr id="9" name="Picture 8" descr="A graph with blue lines and green dots&#10;&#10;Description automatically generated">
            <a:extLst>
              <a:ext uri="{FF2B5EF4-FFF2-40B4-BE49-F238E27FC236}">
                <a16:creationId xmlns:a16="http://schemas.microsoft.com/office/drawing/2014/main" id="{D6D58F88-500B-E380-D5F1-32E6B5E518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8915" y="84192"/>
            <a:ext cx="6071412" cy="5395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78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57624-D6F6-51BE-92D1-DD514900D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Conclusion: Deliverables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D2E08C-6C95-220C-03B9-07D126967C3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GitHub: </a:t>
            </a:r>
          </a:p>
          <a:p>
            <a:pPr lvl="1"/>
            <a:r>
              <a:rPr lang="en-US" dirty="0"/>
              <a:t>massive (but needs editing)</a:t>
            </a:r>
          </a:p>
          <a:p>
            <a:pPr lvl="1"/>
            <a:r>
              <a:rPr lang="en-US" dirty="0"/>
              <a:t>slides, code, reading list</a:t>
            </a:r>
          </a:p>
          <a:p>
            <a:pPr lvl="1"/>
            <a:r>
              <a:rPr lang="en-US" dirty="0"/>
              <a:t>pointers to large files on Globus</a:t>
            </a:r>
          </a:p>
          <a:p>
            <a:r>
              <a:rPr lang="en-US" dirty="0"/>
              <a:t>Web Server</a:t>
            </a:r>
          </a:p>
          <a:p>
            <a:pPr lvl="1"/>
            <a:r>
              <a:rPr lang="en-US" dirty="0"/>
              <a:t>Recommendations</a:t>
            </a:r>
          </a:p>
          <a:p>
            <a:pPr lvl="2"/>
            <a:r>
              <a:rPr lang="en-US" dirty="0"/>
              <a:t>Input: queries (docs)</a:t>
            </a:r>
          </a:p>
          <a:p>
            <a:pPr lvl="2"/>
            <a:r>
              <a:rPr lang="en-US" dirty="0"/>
              <a:t>Output: recommendations (docs)</a:t>
            </a:r>
          </a:p>
          <a:p>
            <a:pPr lvl="3"/>
            <a:r>
              <a:rPr lang="en-US" dirty="0"/>
              <a:t>What Should I read?  Cite?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8D643F7-BAD1-1C6C-D3DD-FD206C4A153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Resources </a:t>
            </a:r>
          </a:p>
          <a:p>
            <a:pPr lvl="1"/>
            <a:r>
              <a:rPr lang="en-US" dirty="0"/>
              <a:t>Data behind web server: </a:t>
            </a:r>
          </a:p>
          <a:p>
            <a:pPr lvl="2"/>
            <a:r>
              <a:rPr lang="en-US" dirty="0"/>
              <a:t>citation graph</a:t>
            </a:r>
          </a:p>
          <a:p>
            <a:pPr lvl="2"/>
            <a:r>
              <a:rPr lang="en-US" dirty="0"/>
              <a:t>embeddings</a:t>
            </a:r>
          </a:p>
          <a:p>
            <a:pPr lvl="2"/>
            <a:r>
              <a:rPr lang="en-US" dirty="0"/>
              <a:t>indexes for approx. nearest neighbors</a:t>
            </a:r>
          </a:p>
          <a:p>
            <a:pPr lvl="2"/>
            <a:r>
              <a:rPr lang="en-US" dirty="0"/>
              <a:t>pairs of </a:t>
            </a:r>
            <a:r>
              <a:rPr lang="en-US" dirty="0" err="1"/>
              <a:t>corpusIds</a:t>
            </a:r>
            <a:r>
              <a:rPr lang="en-US" dirty="0"/>
              <a:t> with large cosines</a:t>
            </a:r>
          </a:p>
          <a:p>
            <a:pPr lvl="2"/>
            <a:r>
              <a:rPr lang="en-US" dirty="0"/>
              <a:t>all of the above for</a:t>
            </a:r>
          </a:p>
          <a:p>
            <a:pPr lvl="3"/>
            <a:r>
              <a:rPr lang="en-US" dirty="0"/>
              <a:t>Specter1, Specter2, </a:t>
            </a:r>
            <a:r>
              <a:rPr lang="en-US" dirty="0" err="1"/>
              <a:t>SciNCL</a:t>
            </a:r>
            <a:r>
              <a:rPr lang="en-US" dirty="0"/>
              <a:t>, </a:t>
            </a:r>
            <a:r>
              <a:rPr lang="en-US" dirty="0" err="1"/>
              <a:t>ProNE</a:t>
            </a:r>
            <a:endParaRPr lang="en-US" dirty="0"/>
          </a:p>
          <a:p>
            <a:pPr lvl="3"/>
            <a:r>
              <a:rPr lang="en-US" dirty="0"/>
              <a:t>x100 bins for </a:t>
            </a:r>
            <a:r>
              <a:rPr lang="en-US" dirty="0" err="1"/>
              <a:t>ProNE</a:t>
            </a:r>
            <a:r>
              <a:rPr lang="en-US" dirty="0"/>
              <a:t> </a:t>
            </a:r>
          </a:p>
          <a:p>
            <a:r>
              <a:rPr lang="en-US" dirty="0"/>
              <a:t>Evaluations &amp; Benchmarks</a:t>
            </a:r>
          </a:p>
          <a:p>
            <a:pPr lvl="1"/>
            <a:r>
              <a:rPr lang="en-US" dirty="0"/>
              <a:t>Intrinsic: Perplexity, Random Walks</a:t>
            </a:r>
          </a:p>
          <a:p>
            <a:pPr lvl="1"/>
            <a:r>
              <a:rPr lang="en-US" dirty="0"/>
              <a:t>Extrinsic: Local Citation Prediction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97ACA2-D8C7-916F-B581-E8E8795F37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1/18/2024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EC6E0C-D9FF-3AD0-0EC4-F6FD9E764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19</a:t>
            </a:fld>
            <a:endParaRPr lang="en-US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CEA5092A-ECCE-92A5-AEBF-68A4CEE28E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2200" y="103234"/>
            <a:ext cx="2011230" cy="2011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00628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CBEB30-73B7-B99B-09E4-8A7973E139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1/18/2024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7E3231-FECF-3264-20AE-05075E608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2</a:t>
            </a:fld>
            <a:endParaRPr lang="en-US"/>
          </a:p>
        </p:txBody>
      </p:sp>
      <p:pic>
        <p:nvPicPr>
          <p:cNvPr id="7" name="Content Placeholder 6" descr="A screenshot of a computer&#10;&#10;Description automatically generated">
            <a:extLst>
              <a:ext uri="{FF2B5EF4-FFF2-40B4-BE49-F238E27FC236}">
                <a16:creationId xmlns:a16="http://schemas.microsoft.com/office/drawing/2014/main" id="{1B3CACA1-6B7D-23A9-C629-97BB71F630DD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1657632" y="203800"/>
            <a:ext cx="8598963" cy="6450400"/>
          </a:xfrm>
        </p:spPr>
      </p:pic>
    </p:spTree>
    <p:extLst>
      <p:ext uri="{BB962C8B-B14F-4D97-AF65-F5344CB8AC3E}">
        <p14:creationId xmlns:p14="http://schemas.microsoft.com/office/powerpoint/2010/main" val="41850303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A7B402C-0D80-1034-7B96-492940E9EF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Recommendation Tasks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A42ACA1-3B02-5CA3-0717-35B3856F8CD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For readers</a:t>
            </a:r>
          </a:p>
          <a:p>
            <a:pPr lvl="1"/>
            <a:r>
              <a:rPr lang="en-US" dirty="0"/>
              <a:t>What should I read?</a:t>
            </a:r>
          </a:p>
          <a:p>
            <a:r>
              <a:rPr lang="en-US" dirty="0"/>
              <a:t>For authors</a:t>
            </a:r>
          </a:p>
          <a:p>
            <a:pPr lvl="1"/>
            <a:r>
              <a:rPr lang="en-US" dirty="0"/>
              <a:t>What should I cite?</a:t>
            </a:r>
          </a:p>
          <a:p>
            <a:r>
              <a:rPr lang="en-US" dirty="0"/>
              <a:t>For conference organizers</a:t>
            </a:r>
          </a:p>
          <a:p>
            <a:pPr lvl="1"/>
            <a:r>
              <a:rPr lang="en-US" dirty="0"/>
              <a:t>Who should review what?</a:t>
            </a:r>
          </a:p>
          <a:p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8F7C42A-4A7E-E75B-BB3B-F2575A7301A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Many systems focus on ``relevance’’ (word overlap)</a:t>
            </a:r>
          </a:p>
          <a:p>
            <a:pPr lvl="1"/>
            <a:r>
              <a:rPr lang="en-US" dirty="0"/>
              <a:t>But we also want credibility</a:t>
            </a:r>
          </a:p>
          <a:p>
            <a:pPr lvl="1"/>
            <a:r>
              <a:rPr lang="en-US" dirty="0"/>
              <a:t>Don’t recommend papers that are buzz-word compliant</a:t>
            </a:r>
          </a:p>
          <a:p>
            <a:pPr lvl="2"/>
            <a:r>
              <a:rPr lang="en-US" dirty="0"/>
              <a:t>But not worth reading</a:t>
            </a:r>
          </a:p>
          <a:p>
            <a:pPr lvl="2"/>
            <a:r>
              <a:rPr lang="en-US" dirty="0"/>
              <a:t>(Most papers are never cited)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1B12ED5-813D-5E32-5833-3B48F7970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1/18/2024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29828B-238C-5C13-97B7-0B2EE62682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3</a:t>
            </a:fld>
            <a:endParaRPr lang="en-US"/>
          </a:p>
        </p:txBody>
      </p:sp>
      <p:sp>
        <p:nvSpPr>
          <p:cNvPr id="7" name="Google Shape;192;p14">
            <a:extLst>
              <a:ext uri="{FF2B5EF4-FFF2-40B4-BE49-F238E27FC236}">
                <a16:creationId xmlns:a16="http://schemas.microsoft.com/office/drawing/2014/main" id="{C5F9F693-0276-4212-74BE-1713EA4BBCC3}"/>
              </a:ext>
            </a:extLst>
          </p:cNvPr>
          <p:cNvSpPr/>
          <p:nvPr/>
        </p:nvSpPr>
        <p:spPr>
          <a:xfrm>
            <a:off x="8932291" y="580823"/>
            <a:ext cx="2099817" cy="1016239"/>
          </a:xfrm>
          <a:prstGeom prst="wedgeRoundRectCallout">
            <a:avLst>
              <a:gd name="adj1" fmla="val -46727"/>
              <a:gd name="adj2" fmla="val 75334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More than word overlap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413171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44A5EC88-8DE0-6AF7-8B44-1461C29BC8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221" y="186074"/>
            <a:ext cx="11502275" cy="6228169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8E778627-C769-C32B-D1F4-69436B4B3D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1486" y="378639"/>
            <a:ext cx="4278836" cy="1325563"/>
          </a:xfrm>
        </p:spPr>
        <p:txBody>
          <a:bodyPr/>
          <a:lstStyle/>
          <a:p>
            <a:r>
              <a:rPr lang="en-US" dirty="0"/>
              <a:t>Proposed Method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6084AF7-77E9-BFF8-0B04-0F415A4F6E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1/18/2024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F367927-59F1-71AE-DD34-42A33A234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849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9398B1AF-4CD9-F91F-703D-23D9415BC9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982" y="136525"/>
            <a:ext cx="11351173" cy="6338284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79BB050-DC7C-B40B-DF53-88B4824A26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1/18/2024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2ED6909-71AD-E3CE-8C5E-408C381FD7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5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B943D65-17C4-A7F6-F0E7-8C66113BB2D4}"/>
              </a:ext>
            </a:extLst>
          </p:cNvPr>
          <p:cNvSpPr txBox="1">
            <a:spLocks/>
          </p:cNvSpPr>
          <p:nvPr/>
        </p:nvSpPr>
        <p:spPr>
          <a:xfrm>
            <a:off x="6180082" y="137917"/>
            <a:ext cx="5662073" cy="1325563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Recommendations from Semantic Scholar</a:t>
            </a:r>
          </a:p>
        </p:txBody>
      </p:sp>
    </p:spTree>
    <p:extLst>
      <p:ext uri="{BB962C8B-B14F-4D97-AF65-F5344CB8AC3E}">
        <p14:creationId xmlns:p14="http://schemas.microsoft.com/office/powerpoint/2010/main" val="9797640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1768D3B-3FF4-6CBE-4C92-712FE80AD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Prior: More citations </a:t>
            </a:r>
            <a:r>
              <a:rPr lang="en-US" dirty="0">
                <a:sym typeface="Wingdings" pitchFamily="2" charset="2"/>
              </a:rPr>
              <a:t> More credible 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1B5FF78-AB3C-42F5-535E-5372D0C3D3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Proposed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2C8DA3D-D65A-C4AF-D399-06FB6CB82E0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Semantic Scholar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1B3CA50-0597-EF13-68CF-438CB7F2AA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1/18/2024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BB824D-F6EF-EA55-56F4-A63B242D45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6</a:t>
            </a:fld>
            <a:endParaRPr lang="en-US"/>
          </a:p>
        </p:txBody>
      </p:sp>
      <p:pic>
        <p:nvPicPr>
          <p:cNvPr id="16" name="Content Placeholder 9" descr="A screenshot of a computer&#10;&#10;Description automatically generated">
            <a:extLst>
              <a:ext uri="{FF2B5EF4-FFF2-40B4-BE49-F238E27FC236}">
                <a16:creationId xmlns:a16="http://schemas.microsoft.com/office/drawing/2014/main" id="{65F1C6BE-2972-7B30-F566-90203CA4B2E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t="65877" r="56285"/>
          <a:stretch/>
        </p:blipFill>
        <p:spPr>
          <a:xfrm>
            <a:off x="839788" y="3257368"/>
            <a:ext cx="5157787" cy="2180001"/>
          </a:xfrm>
          <a:prstGeom prst="rect">
            <a:avLst/>
          </a:prstGeom>
        </p:spPr>
      </p:pic>
      <p:pic>
        <p:nvPicPr>
          <p:cNvPr id="20" name="Content Placeholder 16" descr="A screenshot of a computer&#10;&#10;Description automatically generated">
            <a:extLst>
              <a:ext uri="{FF2B5EF4-FFF2-40B4-BE49-F238E27FC236}">
                <a16:creationId xmlns:a16="http://schemas.microsoft.com/office/drawing/2014/main" id="{A703A944-C98E-6B38-6188-7630A0081660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 rotWithShape="1">
          <a:blip r:embed="rId3"/>
          <a:srcRect t="63676" r="55700"/>
          <a:stretch/>
        </p:blipFill>
        <p:spPr>
          <a:xfrm>
            <a:off x="6172200" y="3160814"/>
            <a:ext cx="5183188" cy="2373110"/>
          </a:xfrm>
          <a:prstGeom prst="rect">
            <a:avLst/>
          </a:prstGeom>
        </p:spPr>
      </p:pic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97311EB2-754D-4161-6FFC-614F778DCCD0}"/>
              </a:ext>
            </a:extLst>
          </p:cNvPr>
          <p:cNvSpPr/>
          <p:nvPr/>
        </p:nvSpPr>
        <p:spPr>
          <a:xfrm>
            <a:off x="1184666" y="3469475"/>
            <a:ext cx="396390" cy="188629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325D2437-9C99-B2AF-8A45-D291737D1C00}"/>
              </a:ext>
            </a:extLst>
          </p:cNvPr>
          <p:cNvSpPr/>
          <p:nvPr/>
        </p:nvSpPr>
        <p:spPr>
          <a:xfrm>
            <a:off x="6503651" y="3404220"/>
            <a:ext cx="396390" cy="188629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Google Shape;192;p14">
            <a:extLst>
              <a:ext uri="{FF2B5EF4-FFF2-40B4-BE49-F238E27FC236}">
                <a16:creationId xmlns:a16="http://schemas.microsoft.com/office/drawing/2014/main" id="{B81357D0-C491-A31C-E8C8-0393B8B61D16}"/>
              </a:ext>
            </a:extLst>
          </p:cNvPr>
          <p:cNvSpPr/>
          <p:nvPr/>
        </p:nvSpPr>
        <p:spPr>
          <a:xfrm>
            <a:off x="2666624" y="1918640"/>
            <a:ext cx="2963918" cy="1016239"/>
          </a:xfrm>
          <a:prstGeom prst="wedgeRoundRectCallout">
            <a:avLst>
              <a:gd name="adj1" fmla="val -65390"/>
              <a:gd name="adj2" fmla="val -18634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Spectral Clustering of Citation Graph</a:t>
            </a:r>
            <a:endParaRPr sz="2400" dirty="0"/>
          </a:p>
        </p:txBody>
      </p:sp>
      <p:sp>
        <p:nvSpPr>
          <p:cNvPr id="24" name="Google Shape;192;p14">
            <a:extLst>
              <a:ext uri="{FF2B5EF4-FFF2-40B4-BE49-F238E27FC236}">
                <a16:creationId xmlns:a16="http://schemas.microsoft.com/office/drawing/2014/main" id="{CDFBF0FF-6E78-5C7C-DC92-EC0BC449DC96}"/>
              </a:ext>
            </a:extLst>
          </p:cNvPr>
          <p:cNvSpPr/>
          <p:nvPr/>
        </p:nvSpPr>
        <p:spPr>
          <a:xfrm>
            <a:off x="8896256" y="1918640"/>
            <a:ext cx="2099817" cy="1016239"/>
          </a:xfrm>
          <a:prstGeom prst="wedgeRoundRectCallout">
            <a:avLst>
              <a:gd name="adj1" fmla="val -65390"/>
              <a:gd name="adj2" fmla="val -18634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BERT-like Deep Net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3626464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 animBg="1"/>
      <p:bldP spid="2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16F10C6-2262-D084-A665-63D7CD9C47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1/18/2024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28254E9-24D4-C288-43B5-2C2E2BF365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7</a:t>
            </a:fld>
            <a:endParaRPr lang="en-US"/>
          </a:p>
        </p:txBody>
      </p:sp>
      <p:pic>
        <p:nvPicPr>
          <p:cNvPr id="12" name="Content Placeholder 11" descr="A screenshot of a computer&#10;&#10;Description automatically generated">
            <a:extLst>
              <a:ext uri="{FF2B5EF4-FFF2-40B4-BE49-F238E27FC236}">
                <a16:creationId xmlns:a16="http://schemas.microsoft.com/office/drawing/2014/main" id="{34A06594-C54F-84C7-91F9-48E3A20695F2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90088" y="136525"/>
            <a:ext cx="11468288" cy="6340174"/>
          </a:xfrm>
        </p:spPr>
      </p:pic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E4FFD8A6-3C16-DC0D-E9CB-3ECA7D7A4684}"/>
              </a:ext>
            </a:extLst>
          </p:cNvPr>
          <p:cNvSpPr/>
          <p:nvPr/>
        </p:nvSpPr>
        <p:spPr>
          <a:xfrm>
            <a:off x="594585" y="4803053"/>
            <a:ext cx="1680154" cy="36512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A close-up of a list of drugs&#10;&#10;Description automatically generated">
            <a:extLst>
              <a:ext uri="{FF2B5EF4-FFF2-40B4-BE49-F238E27FC236}">
                <a16:creationId xmlns:a16="http://schemas.microsoft.com/office/drawing/2014/main" id="{DC7ABCDB-966D-CB76-A04C-18CE7A9CD7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9305" y="637097"/>
            <a:ext cx="7772400" cy="3072198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E5B95B0-4B32-2869-3428-DFDDE994B996}"/>
              </a:ext>
            </a:extLst>
          </p:cNvPr>
          <p:cNvCxnSpPr/>
          <p:nvPr/>
        </p:nvCxnSpPr>
        <p:spPr>
          <a:xfrm flipV="1">
            <a:off x="3292741" y="2400863"/>
            <a:ext cx="774762" cy="16216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25717198-03D7-52AD-DE02-5EBC37F15661}"/>
              </a:ext>
            </a:extLst>
          </p:cNvPr>
          <p:cNvSpPr/>
          <p:nvPr/>
        </p:nvSpPr>
        <p:spPr>
          <a:xfrm>
            <a:off x="353597" y="2463925"/>
            <a:ext cx="970706" cy="21621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93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4"/>
          <p:cNvSpPr txBox="1">
            <a:spLocks noGrp="1"/>
          </p:cNvSpPr>
          <p:nvPr>
            <p:ph type="title"/>
          </p:nvPr>
        </p:nvSpPr>
        <p:spPr>
          <a:xfrm>
            <a:off x="0" y="0"/>
            <a:ext cx="12192000" cy="642800"/>
          </a:xfrm>
          <a:prstGeom prst="rect">
            <a:avLst/>
          </a:prstGeom>
          <a:solidFill>
            <a:srgbClr val="053E7E"/>
          </a:solidFill>
          <a:ln>
            <a:noFill/>
          </a:ln>
        </p:spPr>
        <p:txBody>
          <a:bodyPr spcFirstLastPara="1" vert="horz" wrap="square" lIns="121900" tIns="60933" rIns="121900" bIns="60933" rtlCol="0" anchor="ctr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 dirty="0">
                <a:solidFill>
                  <a:schemeClr val="lt1"/>
                </a:solidFill>
              </a:rPr>
              <a:t>Semantic Scholar (S2): Significant Effort    </a:t>
            </a:r>
            <a:r>
              <a:rPr lang="en" sz="2400" dirty="0">
                <a:solidFill>
                  <a:schemeClr val="lt1"/>
                </a:solidFill>
              </a:rPr>
              <a:t>(slide from Dan Weld)</a:t>
            </a:r>
            <a:endParaRPr dirty="0">
              <a:solidFill>
                <a:schemeClr val="lt1"/>
              </a:solidFill>
            </a:endParaRPr>
          </a:p>
        </p:txBody>
      </p:sp>
      <p:pic>
        <p:nvPicPr>
          <p:cNvPr id="129" name="Google Shape;129;p24" descr="A collage of people&#10;&#10;Description automatically generated with medium confidence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284867" y="685300"/>
            <a:ext cx="11176000" cy="507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4"/>
          <p:cNvSpPr txBox="1">
            <a:spLocks noGrp="1"/>
          </p:cNvSpPr>
          <p:nvPr>
            <p:ph type="sldNum" idx="12"/>
          </p:nvPr>
        </p:nvSpPr>
        <p:spPr>
          <a:xfrm>
            <a:off x="11191632" y="4786313"/>
            <a:ext cx="1000369" cy="35718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60933" rIns="121900" bIns="60933" rtlCol="0" anchor="t" anchorCtr="0">
            <a:noAutofit/>
          </a:bodyPr>
          <a:lstStyle/>
          <a:p>
            <a:pPr algn="l">
              <a:buClr>
                <a:srgbClr val="000000"/>
              </a:buClr>
            </a:pPr>
            <a:fld id="{00000000-1234-1234-1234-123412341234}" type="slidenum">
              <a:rPr lang="en"/>
              <a:pPr algn="l">
                <a:buClr>
                  <a:srgbClr val="000000"/>
                </a:buClr>
              </a:pPr>
              <a:t>8</a:t>
            </a:fld>
            <a:endParaRPr/>
          </a:p>
        </p:txBody>
      </p:sp>
      <p:sp>
        <p:nvSpPr>
          <p:cNvPr id="131" name="Google Shape;131;p24"/>
          <p:cNvSpPr txBox="1"/>
          <p:nvPr/>
        </p:nvSpPr>
        <p:spPr>
          <a:xfrm>
            <a:off x="210018" y="5713950"/>
            <a:ext cx="4267200" cy="1271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algn="ctr"/>
            <a:r>
              <a:rPr lang="en" sz="3733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50 person team	</a:t>
            </a:r>
            <a:endParaRPr sz="2400" dirty="0"/>
          </a:p>
          <a:p>
            <a:pPr algn="ctr"/>
            <a:r>
              <a:rPr lang="en" sz="3733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7 year project</a:t>
            </a:r>
            <a:endParaRPr sz="2400" dirty="0"/>
          </a:p>
        </p:txBody>
      </p:sp>
      <p:sp>
        <p:nvSpPr>
          <p:cNvPr id="132" name="Google Shape;132;p24"/>
          <p:cNvSpPr txBox="1"/>
          <p:nvPr/>
        </p:nvSpPr>
        <p:spPr>
          <a:xfrm>
            <a:off x="5269816" y="5713950"/>
            <a:ext cx="6339600" cy="1271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algn="ctr"/>
            <a:r>
              <a:rPr lang="en" sz="3733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207M+ scientific paper index</a:t>
            </a:r>
            <a:endParaRPr sz="2400" dirty="0"/>
          </a:p>
          <a:p>
            <a:pPr algn="ctr"/>
            <a:r>
              <a:rPr lang="en" sz="3733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8M+ monthly active users</a:t>
            </a:r>
            <a:endParaRPr sz="2400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BB4FAD-FDC7-1B26-2128-5055620786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1/18/2024</a:t>
            </a:r>
          </a:p>
        </p:txBody>
      </p:sp>
    </p:spTree>
    <p:extLst>
      <p:ext uri="{BB962C8B-B14F-4D97-AF65-F5344CB8AC3E}">
        <p14:creationId xmlns:p14="http://schemas.microsoft.com/office/powerpoint/2010/main" val="30822031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A screenshot of a web page&#10;&#10;Description automatically generated">
            <a:extLst>
              <a:ext uri="{FF2B5EF4-FFF2-40B4-BE49-F238E27FC236}">
                <a16:creationId xmlns:a16="http://schemas.microsoft.com/office/drawing/2014/main" id="{00F190B2-E45E-86AA-48BD-2E1B389629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6549" y="1253331"/>
            <a:ext cx="7025151" cy="520812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D66514E-469A-EE5B-DD2D-4EC0552319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546" y="57251"/>
            <a:ext cx="9019546" cy="948009"/>
          </a:xfrm>
          <a:solidFill>
            <a:srgbClr val="FFFF00"/>
          </a:solidFill>
        </p:spPr>
        <p:txBody>
          <a:bodyPr>
            <a:noAutofit/>
          </a:bodyPr>
          <a:lstStyle/>
          <a:p>
            <a:r>
              <a:rPr lang="en-US" sz="3200" dirty="0">
                <a:hlinkClick r:id="rId3"/>
              </a:rPr>
              <a:t>https://github.com/kwchurch/JSALT_Better_Together</a:t>
            </a:r>
            <a:r>
              <a:rPr lang="en-US" sz="3200" dirty="0"/>
              <a:t>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2FAEB2-0C09-0BA6-DB40-C66E67A778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1/18/2024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A5AE8D-F439-C295-EE79-E728EDDE1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9</a:t>
            </a:fld>
            <a:endParaRPr lang="en-US"/>
          </a:p>
        </p:txBody>
      </p:sp>
      <p:sp>
        <p:nvSpPr>
          <p:cNvPr id="10" name="Google Shape;192;p14">
            <a:extLst>
              <a:ext uri="{FF2B5EF4-FFF2-40B4-BE49-F238E27FC236}">
                <a16:creationId xmlns:a16="http://schemas.microsoft.com/office/drawing/2014/main" id="{6BDFE812-6D22-BE3F-B2BA-7AA337E55C86}"/>
              </a:ext>
            </a:extLst>
          </p:cNvPr>
          <p:cNvSpPr/>
          <p:nvPr/>
        </p:nvSpPr>
        <p:spPr>
          <a:xfrm>
            <a:off x="5408186" y="3857391"/>
            <a:ext cx="1681976" cy="1289642"/>
          </a:xfrm>
          <a:prstGeom prst="wedgeRoundRectCallout">
            <a:avLst>
              <a:gd name="adj1" fmla="val -294839"/>
              <a:gd name="adj2" fmla="val -22486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including these slides</a:t>
            </a:r>
            <a:endParaRPr sz="2400" dirty="0"/>
          </a:p>
        </p:txBody>
      </p:sp>
      <p:sp>
        <p:nvSpPr>
          <p:cNvPr id="11" name="Google Shape;192;p14">
            <a:extLst>
              <a:ext uri="{FF2B5EF4-FFF2-40B4-BE49-F238E27FC236}">
                <a16:creationId xmlns:a16="http://schemas.microsoft.com/office/drawing/2014/main" id="{0771DFE6-DE61-A236-C369-3FE886D90C4B}"/>
              </a:ext>
            </a:extLst>
          </p:cNvPr>
          <p:cNvSpPr/>
          <p:nvPr/>
        </p:nvSpPr>
        <p:spPr>
          <a:xfrm>
            <a:off x="5564777" y="3164921"/>
            <a:ext cx="1577582" cy="444399"/>
          </a:xfrm>
          <a:prstGeom prst="wedgeRoundRectCallout">
            <a:avLst>
              <a:gd name="adj1" fmla="val -78138"/>
              <a:gd name="adj2" fmla="val 103252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Web Page</a:t>
            </a:r>
            <a:endParaRPr lang="en-US" sz="2400" dirty="0">
              <a:solidFill>
                <a:schemeClr val="bg1"/>
              </a:solidFill>
              <a:ea typeface="Cambria Math" panose="02040503050406030204" pitchFamily="18" charset="0"/>
            </a:endParaRPr>
          </a:p>
        </p:txBody>
      </p:sp>
      <p:sp>
        <p:nvSpPr>
          <p:cNvPr id="12" name="Google Shape;192;p14">
            <a:extLst>
              <a:ext uri="{FF2B5EF4-FFF2-40B4-BE49-F238E27FC236}">
                <a16:creationId xmlns:a16="http://schemas.microsoft.com/office/drawing/2014/main" id="{E2E57E16-4208-9E25-E2C8-925B0F9D356D}"/>
              </a:ext>
            </a:extLst>
          </p:cNvPr>
          <p:cNvSpPr/>
          <p:nvPr/>
        </p:nvSpPr>
        <p:spPr>
          <a:xfrm>
            <a:off x="2572524" y="2857156"/>
            <a:ext cx="1491476" cy="444399"/>
          </a:xfrm>
          <a:prstGeom prst="wedgeRoundRectCallout">
            <a:avLst>
              <a:gd name="adj1" fmla="val -78138"/>
              <a:gd name="adj2" fmla="val 103252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YouTube</a:t>
            </a:r>
            <a:endParaRPr lang="en-US" sz="2400" dirty="0">
              <a:solidFill>
                <a:schemeClr val="bg1"/>
              </a:solidFill>
              <a:ea typeface="Cambria Math" panose="020405030504060302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3B81DAE-B074-6857-8C1C-D58FF21B10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32991" y="30276"/>
            <a:ext cx="2326277" cy="2326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595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34071</TotalTime>
  <Words>788</Words>
  <Application>Microsoft Macintosh PowerPoint</Application>
  <PresentationFormat>Widescreen</PresentationFormat>
  <Paragraphs>193</Paragraphs>
  <Slides>19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7" baseType="lpstr">
      <vt:lpstr>Arial</vt:lpstr>
      <vt:lpstr>Calibri</vt:lpstr>
      <vt:lpstr>Calibri Light</vt:lpstr>
      <vt:lpstr>Cambria Math</vt:lpstr>
      <vt:lpstr>Roboto</vt:lpstr>
      <vt:lpstr>Wingdings</vt:lpstr>
      <vt:lpstr>Yantramanav</vt:lpstr>
      <vt:lpstr>Office Theme</vt:lpstr>
      <vt:lpstr>Better Together:  Text + Context</vt:lpstr>
      <vt:lpstr>PowerPoint Presentation</vt:lpstr>
      <vt:lpstr>Recommendation Tasks</vt:lpstr>
      <vt:lpstr>Proposed Method</vt:lpstr>
      <vt:lpstr>PowerPoint Presentation</vt:lpstr>
      <vt:lpstr>Prior: More citations  More credible </vt:lpstr>
      <vt:lpstr>PowerPoint Presentation</vt:lpstr>
      <vt:lpstr>Semantic Scholar (S2): Significant Effort    (slide from Dan Weld)</vt:lpstr>
      <vt:lpstr>https://github.com/kwchurch/JSALT_Better_Together </vt:lpstr>
      <vt:lpstr>Better Together: Text (Titles, Abstracts, Body); Context (Citations)</vt:lpstr>
      <vt:lpstr>Standard benchmarks are small, static and clean</vt:lpstr>
      <vt:lpstr>Metcalfe’s Law (Network Effects)</vt:lpstr>
      <vt:lpstr>Realities (Dirty): Missing Values</vt:lpstr>
      <vt:lpstr>Better-Together Conjectures</vt:lpstr>
      <vt:lpstr>PowerPoint Presentation</vt:lpstr>
      <vt:lpstr>Opportunities</vt:lpstr>
      <vt:lpstr>Assign 200M papers to 100 bins (by time)</vt:lpstr>
      <vt:lpstr>Experimental Results</vt:lpstr>
      <vt:lpstr>Conclusion: Deliverables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Natural Language Processing, Deep Nets, Linear Algebra and Information Retrieval</dc:title>
  <dc:creator>Kenneth Church</dc:creator>
  <cp:lastModifiedBy>Kenneth Church</cp:lastModifiedBy>
  <cp:revision>168</cp:revision>
  <dcterms:created xsi:type="dcterms:W3CDTF">2023-06-05T19:42:53Z</dcterms:created>
  <dcterms:modified xsi:type="dcterms:W3CDTF">2024-01-15T02:33:58Z</dcterms:modified>
</cp:coreProperties>
</file>